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74" r:id="rId5"/>
    <p:sldId id="286" r:id="rId6"/>
    <p:sldId id="281" r:id="rId7"/>
    <p:sldId id="287" r:id="rId8"/>
    <p:sldId id="272" r:id="rId9"/>
    <p:sldId id="289" r:id="rId10"/>
    <p:sldId id="276" r:id="rId11"/>
    <p:sldId id="277" r:id="rId12"/>
    <p:sldId id="267" r:id="rId13"/>
    <p:sldId id="258" r:id="rId14"/>
    <p:sldId id="278" r:id="rId15"/>
    <p:sldId id="288" r:id="rId16"/>
    <p:sldId id="283" r:id="rId17"/>
    <p:sldId id="284" r:id="rId18"/>
    <p:sldId id="285" r:id="rId19"/>
    <p:sldId id="259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66BF2-97E4-2BF4-D7B5-16219706C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7EE9E0-CAA5-50AE-55AC-E85EFF105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502145-0711-9445-3A88-CBB83BA9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8E7D17-E4E6-0CF0-C5AA-444E7A00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E9D214-5192-DE1B-D7C8-321A7C15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34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CC9F8C-FD9B-7A99-8CF7-19ED5ADD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5B26000-E652-87BB-842C-DB8BD1E8A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CEF0C7-A058-9BCF-6CCE-DEB89301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B7CE40-0A73-D30A-4C2B-B15E4B38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34791F-EF42-F914-8FAE-229CC392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81B5B95-EEAC-1EAB-0A8E-6213D6905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993843-A990-1E73-6A3F-BDA329ED1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AA0764-A15B-6203-15D5-37747266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AB3617-5AE5-664D-CC2F-8016F145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7E94A1-A754-F7D8-EDC3-4A5385B2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6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1E9451-66A3-32DA-5866-58B8C449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3F136B-C89E-E019-CFD9-4B8C6DDD3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ADFEF5-1E60-A899-CF37-F41BA343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0DDBF4-14B3-3106-4B05-4B11BAD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C5671D-FAD8-B26C-FDF8-7B22E8FC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9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5C665F-72FA-7050-273C-8B426324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900FE6-D17E-3074-C32F-0E4BB6E9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3D90B-8575-46A3-B309-DC1C9898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1ABDF-987B-E9B3-2D3A-C3B737E6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8FC347-C93A-6317-898E-969E2788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69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9D4C31-C092-9C2B-477D-39C94C2B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327169-68E5-40D7-0A30-906F1E7AC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B2E085-ED7B-0CA7-0D6A-4FE0D74D8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7D74D5-4AFE-493F-531C-D460E194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5A7FC9-5E1A-EDE9-46AA-2C8425C2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C2239-2E01-A0CD-47CA-C773C5F0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64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7D4F8-E73E-D26E-BAA0-E4F410AF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6E61-4566-08CD-986D-84A17154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BADD44-0B15-6B23-DE04-9E042C2F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316F2F-6447-799B-8B74-85469BA05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7A6AAD-E64F-3B94-B3E8-D201C5726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2299588-ACBC-94BA-635E-2801DA7A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A1C53A-024E-5A84-107E-68F0CB96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2113CA-78CF-0074-3FD5-DF6F0E97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42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C50D1A-41AD-E869-F48A-F8B8FAA0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F537C0-08BD-08CB-5353-87A2DACA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1BB1AF-4CB9-ACBA-A553-843A759F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E0EBB02-1CBA-0402-E9E7-1909EAA3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50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1CE8F99-D077-E40E-1F6A-619B527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92237C6-2495-FC2B-D504-B15964A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A33885-DE0E-8AAD-6F03-5AED2068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22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92614E-712E-DA00-CF91-0FB68102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F63E48-B961-FD01-2916-0E1CE826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2EF526-A143-9E91-5DAA-56063EEF2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0B60AE-290A-2403-5D69-F23F866F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1DFA52-7479-33C3-27A6-CECD2260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190019-C731-0743-14E4-BF4406CB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05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EBD16-9FDA-BE4B-C1D2-E1E227C3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C57EB5D-493C-972C-370F-44432B31B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04B13F-16BA-9CD8-215B-EE31C443F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C34F50-F128-77E5-10E6-6A90AC8B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D1200D-9E84-150C-4B1C-F562DBBA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FB8A27-8AC5-1CD9-06CB-505E1261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08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9CD6935-369A-4267-FA06-B3CECA5C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DF1C6B-2808-D7FB-B6CC-61F15960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E13D5B-7360-2DED-5B29-3B470BD09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EB252-70DD-479E-B6F8-BB98AE591CD6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64750B-9A4C-3D9B-C040-B2B0AF6DD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144237-3270-03E4-E216-A6BE54D5A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0754-852D-40D8-8558-974167969A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5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EBCE5D62-F0AF-618E-288D-CC43A324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7" y="119576"/>
            <a:ext cx="1419225" cy="141922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23B1BB-40F9-B881-3FD9-CF434890A453}"/>
              </a:ext>
            </a:extLst>
          </p:cNvPr>
          <p:cNvSpPr txBox="1"/>
          <p:nvPr/>
        </p:nvSpPr>
        <p:spPr>
          <a:xfrm>
            <a:off x="1635561" y="136690"/>
            <a:ext cx="17742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Università degli Studi di Salerno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ED5BAA73-B112-3638-CAEF-779195497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12EB2C-574D-2B0C-A210-E906D6B0767C}"/>
              </a:ext>
            </a:extLst>
          </p:cNvPr>
          <p:cNvSpPr txBox="1"/>
          <p:nvPr/>
        </p:nvSpPr>
        <p:spPr>
          <a:xfrm>
            <a:off x="4658716" y="5918162"/>
            <a:ext cx="333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Academic</a:t>
            </a:r>
            <a:r>
              <a:rPr lang="it-IT" b="1" dirty="0"/>
              <a:t> </a:t>
            </a:r>
            <a:r>
              <a:rPr lang="it-IT" b="1" dirty="0" err="1"/>
              <a:t>year</a:t>
            </a:r>
            <a:r>
              <a:rPr lang="it-IT" b="1" dirty="0"/>
              <a:t> </a:t>
            </a:r>
            <a:r>
              <a:rPr lang="it-IT" dirty="0"/>
              <a:t>2023/2024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661FE6-25A3-7E05-41F9-7EEC4CF0EFFB}"/>
              </a:ext>
            </a:extLst>
          </p:cNvPr>
          <p:cNvSpPr txBox="1"/>
          <p:nvPr/>
        </p:nvSpPr>
        <p:spPr>
          <a:xfrm>
            <a:off x="3485009" y="550987"/>
            <a:ext cx="5682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Dipartimento di Ingegneria dell'Informazione ed Elettrica e Matematica Applicata</a:t>
            </a:r>
          </a:p>
          <a:p>
            <a:pPr algn="ctr"/>
            <a:r>
              <a:rPr lang="it-IT" sz="2000" dirty="0"/>
              <a:t>Corso di Laurea in </a:t>
            </a:r>
          </a:p>
          <a:p>
            <a:pPr algn="ctr"/>
            <a:r>
              <a:rPr lang="it-IT" sz="2000" dirty="0"/>
              <a:t>INGEGNERIA INFORMATICA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B0B323-2A68-5B31-156B-802FFBA75BD5}"/>
              </a:ext>
            </a:extLst>
          </p:cNvPr>
          <p:cNvSpPr txBox="1"/>
          <p:nvPr/>
        </p:nvSpPr>
        <p:spPr>
          <a:xfrm>
            <a:off x="1330656" y="2058071"/>
            <a:ext cx="9530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Software Engineering Project Work</a:t>
            </a:r>
          </a:p>
          <a:p>
            <a:pPr algn="ctr"/>
            <a:r>
              <a:rPr lang="it-IT" sz="4000" dirty="0"/>
              <a:t>Group 05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5DC22D-D277-A7A3-5E97-CCD9DC66BB91}"/>
              </a:ext>
            </a:extLst>
          </p:cNvPr>
          <p:cNvSpPr txBox="1"/>
          <p:nvPr/>
        </p:nvSpPr>
        <p:spPr>
          <a:xfrm>
            <a:off x="1635561" y="3636291"/>
            <a:ext cx="922578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000" b="1" dirty="0"/>
              <a:t>Group </a:t>
            </a:r>
            <a:r>
              <a:rPr lang="it-IT" sz="2000" b="1" dirty="0" err="1"/>
              <a:t>Members</a:t>
            </a:r>
            <a:endParaRPr lang="it-IT" sz="2000" b="1" dirty="0"/>
          </a:p>
          <a:p>
            <a:pPr algn="just">
              <a:lnSpc>
                <a:spcPct val="200000"/>
              </a:lnSpc>
            </a:pPr>
            <a:r>
              <a:rPr lang="it-IT" sz="2000" dirty="0"/>
              <a:t>Esposito Paolo	Garofalo Mariachiara	Donnarumma Luca</a:t>
            </a:r>
            <a:r>
              <a:rPr lang="it-IT" dirty="0"/>
              <a:t>	</a:t>
            </a:r>
            <a:r>
              <a:rPr lang="it-IT" sz="1800" dirty="0"/>
              <a:t>Capaldo Vincenzo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257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10</a:t>
            </a:r>
            <a:endParaRPr lang="it-IT" sz="4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D2DECC-802A-AEEA-A60C-3DCC66267B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A003C-A81D-9B0F-E16C-517ADDD7BB6E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create an “Action”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D8AE84-A18A-4CDE-38C2-992CCADD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3937"/>
            <a:ext cx="12192000" cy="4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7328CB-188C-808F-618E-908635FA2E8C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6FD5726-04E9-9CB9-1427-B8BBA5E30E57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create a “Trigger”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EBFE405-8F9D-904B-7E0B-CB9072746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8082"/>
            <a:ext cx="12192000" cy="42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79013913-2EE9-EED7-815C-BDDFFF95A18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11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02644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6E2622-D941-F2D2-67D1-8923E2D4B82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F621C3-F09C-5FCA-A1C7-E820AAF0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4264"/>
            <a:ext cx="12192000" cy="45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FE169D-FE27-7519-9ECC-836D76E4E7FC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OBSERVER</a:t>
            </a:r>
            <a:r>
              <a:rPr lang="it-IT" sz="2400" dirty="0"/>
              <a:t>: </a:t>
            </a:r>
            <a:r>
              <a:rPr lang="en-US" sz="2400" dirty="0"/>
              <a:t>when a trigger is verified, it notifies Rule, which executes the action associated with the trigger.</a:t>
            </a:r>
            <a:endParaRPr lang="it-IT" sz="2400" b="1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515B49-E8DB-D1D3-B4DA-318B3F93E2B9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12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5688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CB8FEF-03A6-64D2-F543-C73671B5D71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OBSERVER</a:t>
            </a:r>
            <a:r>
              <a:rPr lang="it-IT" sz="2400" dirty="0"/>
              <a:t>: </a:t>
            </a:r>
            <a:r>
              <a:rPr lang="en-US" sz="2400" dirty="0"/>
              <a:t>when </a:t>
            </a:r>
            <a:r>
              <a:rPr lang="en-US" sz="2400" dirty="0" err="1"/>
              <a:t>MessageAction</a:t>
            </a:r>
            <a:r>
              <a:rPr lang="en-US" sz="2400" dirty="0"/>
              <a:t> is executed, it notifies </a:t>
            </a:r>
            <a:r>
              <a:rPr lang="en-US" sz="2400" dirty="0" err="1"/>
              <a:t>MessageActionController</a:t>
            </a:r>
            <a:r>
              <a:rPr lang="en-US" sz="2400" dirty="0"/>
              <a:t>,</a:t>
            </a:r>
          </a:p>
          <a:p>
            <a:r>
              <a:rPr lang="en-US" sz="2400" dirty="0"/>
              <a:t>which shows a pop up on the screen.</a:t>
            </a:r>
            <a:endParaRPr lang="it-IT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56D39E-1CCA-2C17-31A6-655D9789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32" y="2329049"/>
            <a:ext cx="7976335" cy="44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A77BC937-D967-BE07-372C-55F27B553F5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13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55993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create a “</a:t>
            </a:r>
            <a:r>
              <a:rPr lang="en-US" sz="2400" dirty="0" err="1"/>
              <a:t>ProgramAction</a:t>
            </a:r>
            <a:r>
              <a:rPr lang="en-US" sz="2400" dirty="0"/>
              <a:t>” object with a known interface, avoiding dependency on a specific implementation of that interface.</a:t>
            </a:r>
            <a:endParaRPr lang="it-IT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E90718-2A57-5165-9E25-6DC205A8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9949"/>
            <a:ext cx="12192000" cy="39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B049D5-0669-75E3-33DB-578A112E405A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3E8220B2-A28B-CFBB-70C1-7B7A9CCD4BB6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14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65831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FACTORY METHOD</a:t>
            </a:r>
            <a:r>
              <a:rPr lang="it-IT" sz="2400" dirty="0"/>
              <a:t>: </a:t>
            </a:r>
            <a:r>
              <a:rPr lang="en-US" sz="2400" dirty="0"/>
              <a:t>it is necessary create a “</a:t>
            </a:r>
            <a:r>
              <a:rPr lang="en-US" sz="2400" dirty="0" err="1"/>
              <a:t>ProgramTrigger</a:t>
            </a:r>
            <a:r>
              <a:rPr lang="en-US" sz="2400" dirty="0"/>
              <a:t>” object with a known interface, avoiding dependency on a specific implementation of that interface.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D0E9BA-C3EC-DACE-0101-8AE9152E1373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A0DB25-EA6D-793A-1D1E-1A5306A2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4205"/>
            <a:ext cx="121920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A9F3A6C-8620-8AAC-30DF-9CF915B8F5B4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15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18392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CC177D-854A-FBA7-74A5-50D2066C6813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1 Summary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2578A1-6D99-F90B-5727-32DA809F6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686" y="1094431"/>
            <a:ext cx="6902329" cy="437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33EB53-0974-0119-91A8-D0BD9E7C3CB1}"/>
              </a:ext>
            </a:extLst>
          </p:cNvPr>
          <p:cNvSpPr txBox="1"/>
          <p:nvPr/>
        </p:nvSpPr>
        <p:spPr>
          <a:xfrm>
            <a:off x="168427" y="1384917"/>
            <a:ext cx="2531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speed estimated before the beginning of the sprint 1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F70FC15-2A34-D86C-0756-BF7557C40E2D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16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81174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73EC0F-0F18-2B56-266C-AB6E73D3447C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2 Summary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8A5E593-93A9-68A2-30E9-81FB7038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970" y="1269464"/>
            <a:ext cx="6927011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1677D3-FB3F-2027-5C56-4D389D18BA65}"/>
              </a:ext>
            </a:extLst>
          </p:cNvPr>
          <p:cNvSpPr txBox="1"/>
          <p:nvPr/>
        </p:nvSpPr>
        <p:spPr>
          <a:xfrm>
            <a:off x="159798" y="1384916"/>
            <a:ext cx="2505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speed measured at the end of sprint 1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A6289BD-F578-0F2C-D0C6-1CB4A8D6E72A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17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25297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468A38-DECB-7DF1-A2B3-1C4C8369FB3E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Sprint 3 Summary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9908ED-E663-D11C-F6D4-011F5FED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49" y="1288256"/>
            <a:ext cx="6869501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A35FD7F-4480-1C9B-2E86-98D6CC500339}"/>
              </a:ext>
            </a:extLst>
          </p:cNvPr>
          <p:cNvSpPr txBox="1"/>
          <p:nvPr/>
        </p:nvSpPr>
        <p:spPr>
          <a:xfrm>
            <a:off x="159798" y="1384916"/>
            <a:ext cx="23849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roject Velocity: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estimated: 48</a:t>
            </a:r>
            <a:endParaRPr lang="en-US" sz="24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1° sprint: 39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46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3°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sprint: 48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ideal line refers to the average of the speeds measured at the end of sprint 1 and sprint 2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42AB6CD2-542E-8FAF-0922-64C8FC694A3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18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107392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3454FC-3717-7C92-0A91-F4E30406ADD0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Forecasting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0DD8E77-DD06-CC63-75A9-E79FCA6E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26" y="1330812"/>
            <a:ext cx="8499778" cy="421362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1C6DFD-F98A-5CD1-B40A-4B0ECE2907D0}"/>
              </a:ext>
            </a:extLst>
          </p:cNvPr>
          <p:cNvSpPr txBox="1"/>
          <p:nvPr/>
        </p:nvSpPr>
        <p:spPr>
          <a:xfrm>
            <a:off x="175124" y="1561632"/>
            <a:ext cx="2452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By measuring the story points implemented and those added, the application will be released by the sixth sprint</a:t>
            </a:r>
            <a:endParaRPr lang="it-IT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4816AE-C1B5-C8FF-7CDF-E609C1B2C385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19</a:t>
            </a:r>
            <a:endParaRPr lang="it-IT" sz="4000" b="1" dirty="0"/>
          </a:p>
        </p:txBody>
      </p:sp>
    </p:spTree>
    <p:extLst>
      <p:ext uri="{BB962C8B-B14F-4D97-AF65-F5344CB8AC3E}">
        <p14:creationId xmlns:p14="http://schemas.microsoft.com/office/powerpoint/2010/main" val="363759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D18EEE0F-E81F-34E4-4818-1C0CB98C499D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644ACB6-4867-7611-1F5F-80D5E64A63AC}"/>
              </a:ext>
            </a:extLst>
          </p:cNvPr>
          <p:cNvSpPr txBox="1"/>
          <p:nvPr/>
        </p:nvSpPr>
        <p:spPr>
          <a:xfrm>
            <a:off x="3384931" y="153343"/>
            <a:ext cx="566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APPLICATION DEMO</a:t>
            </a:r>
          </a:p>
        </p:txBody>
      </p:sp>
      <p:pic>
        <p:nvPicPr>
          <p:cNvPr id="6" name="applicationDemo">
            <a:hlinkClick r:id="" action="ppaction://media"/>
            <a:extLst>
              <a:ext uri="{FF2B5EF4-FFF2-40B4-BE49-F238E27FC236}">
                <a16:creationId xmlns:a16="http://schemas.microsoft.com/office/drawing/2014/main" id="{BB1CB171-A27B-157C-E5E9-F22DCB165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826550"/>
            <a:ext cx="10607180" cy="59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CB33CEAA-8107-BB52-8181-FBEB48E50E9C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86FC47-BA07-39D5-817D-4C8CFF27D8B7}"/>
              </a:ext>
            </a:extLst>
          </p:cNvPr>
          <p:cNvSpPr txBox="1"/>
          <p:nvPr/>
        </p:nvSpPr>
        <p:spPr>
          <a:xfrm>
            <a:off x="0" y="25879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Architecture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866B3E-EF24-5142-04DC-DF6B0AC65F46}"/>
              </a:ext>
            </a:extLst>
          </p:cNvPr>
          <p:cNvSpPr txBox="1"/>
          <p:nvPr/>
        </p:nvSpPr>
        <p:spPr>
          <a:xfrm>
            <a:off x="1062359" y="905774"/>
            <a:ext cx="10067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architectural style chosen is the Model-View-Controller (MVC).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Model</a:t>
            </a:r>
            <a:r>
              <a:rPr lang="en-US" sz="2400" dirty="0"/>
              <a:t> component takes care of the application logic.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View</a:t>
            </a:r>
            <a:r>
              <a:rPr lang="en-US" sz="2400" dirty="0"/>
              <a:t> component allows the user to interface with the application.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Controller</a:t>
            </a:r>
            <a:r>
              <a:rPr lang="en-US" sz="2400" dirty="0"/>
              <a:t> component act as interface between the other two components.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B1A96E-86D2-95AF-3C23-25E73E0C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0" y="2912519"/>
            <a:ext cx="9564435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4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-71020" y="336430"/>
            <a:ext cx="1226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SINGLETON</a:t>
            </a:r>
            <a:r>
              <a:rPr lang="it-IT" sz="2400" dirty="0"/>
              <a:t>: </a:t>
            </a:r>
            <a:r>
              <a:rPr lang="en-US" sz="2400" dirty="0"/>
              <a:t>it is necessary to ensure that </a:t>
            </a:r>
            <a:r>
              <a:rPr lang="en-US" sz="2400" dirty="0" err="1"/>
              <a:t>RuleManager</a:t>
            </a:r>
            <a:r>
              <a:rPr lang="en-US" sz="2400" dirty="0"/>
              <a:t> class has only one instance, so that all other classes access the same instance.</a:t>
            </a:r>
            <a:endParaRPr lang="it-IT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2A8A40-F135-27F2-09A0-7B007298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20" y="2318506"/>
            <a:ext cx="3469757" cy="400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0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72702-063D-8937-97A3-403E54548CC4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actions have the same methods but different implementations.</a:t>
            </a:r>
            <a:endParaRPr lang="it-IT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8A95A1-08C3-D692-7955-64DC86B47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73" y="1779666"/>
            <a:ext cx="10994654" cy="50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0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87A590-0D05-F6BC-2FB7-7E6908DECC1D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COMPOSITE</a:t>
            </a:r>
            <a:r>
              <a:rPr lang="it-IT" sz="2400" dirty="0"/>
              <a:t>: </a:t>
            </a:r>
            <a:r>
              <a:rPr lang="it-IT" sz="2400" dirty="0" err="1"/>
              <a:t>CompositeAction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composed</a:t>
            </a:r>
            <a:r>
              <a:rPr lang="it-IT" sz="2400" dirty="0"/>
              <a:t> of a list of </a:t>
            </a:r>
            <a:r>
              <a:rPr lang="it-IT" sz="2400" dirty="0" err="1"/>
              <a:t>simple</a:t>
            </a:r>
            <a:r>
              <a:rPr lang="it-IT" sz="2400" dirty="0"/>
              <a:t> action.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FE88B7B-6D6D-B8FE-2A35-1A1496AAEFB1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06F0F4-5288-B695-42DE-634B0A79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7" y="1791474"/>
            <a:ext cx="11199226" cy="506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F65DFC5-DA75-970E-B648-473EDC9C524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7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582C31-5D63-6FB3-6EB0-C07283268023}"/>
              </a:ext>
            </a:extLst>
          </p:cNvPr>
          <p:cNvSpPr txBox="1"/>
          <p:nvPr/>
        </p:nvSpPr>
        <p:spPr>
          <a:xfrm>
            <a:off x="639191" y="1318001"/>
            <a:ext cx="1077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triggers have the same methods but different implementations.</a:t>
            </a:r>
            <a:endParaRPr lang="it-IT" sz="24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B278A7-BCDC-3576-6DA9-E27656949319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791A34-6EB4-6BC8-B7D2-657F70B9B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8" y="1779666"/>
            <a:ext cx="10775424" cy="51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6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EE3C12-8753-5F76-85A9-D3B7BEBC4B0F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7A14F-2D97-C25F-0B4A-B75E16114142}"/>
              </a:ext>
            </a:extLst>
          </p:cNvPr>
          <p:cNvSpPr txBox="1"/>
          <p:nvPr/>
        </p:nvSpPr>
        <p:spPr>
          <a:xfrm>
            <a:off x="639191" y="1318001"/>
            <a:ext cx="1106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</a:t>
            </a:r>
            <a:r>
              <a:rPr lang="en-US" sz="2400" dirty="0" err="1"/>
              <a:t>ActionControllers</a:t>
            </a:r>
            <a:r>
              <a:rPr lang="en-US" sz="2400" dirty="0"/>
              <a:t> have the same methods but different implementations.</a:t>
            </a:r>
            <a:endParaRPr lang="it-IT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6D5DD3-ED05-4434-C4DB-127177A1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09" y="1698483"/>
            <a:ext cx="8203382" cy="52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1A519CC8-D70C-9320-F391-6AC4D3130217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2375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EE3C12-8753-5F76-85A9-D3B7BEBC4B0F}"/>
              </a:ext>
            </a:extLst>
          </p:cNvPr>
          <p:cNvSpPr txBox="1"/>
          <p:nvPr/>
        </p:nvSpPr>
        <p:spPr>
          <a:xfrm>
            <a:off x="0" y="3364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Design Patterns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E7A14F-2D97-C25F-0B4A-B75E16114142}"/>
              </a:ext>
            </a:extLst>
          </p:cNvPr>
          <p:cNvSpPr txBox="1"/>
          <p:nvPr/>
        </p:nvSpPr>
        <p:spPr>
          <a:xfrm>
            <a:off x="639191" y="1318001"/>
            <a:ext cx="1112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STRATEGY</a:t>
            </a:r>
            <a:r>
              <a:rPr lang="it-IT" sz="2400" dirty="0"/>
              <a:t>: </a:t>
            </a:r>
            <a:r>
              <a:rPr lang="en-US" sz="2400" dirty="0"/>
              <a:t>all </a:t>
            </a:r>
            <a:r>
              <a:rPr lang="en-US" sz="2400" dirty="0" err="1"/>
              <a:t>TriggerControllers</a:t>
            </a:r>
            <a:r>
              <a:rPr lang="en-US" sz="2400" dirty="0"/>
              <a:t> have the same methods but different implementations.</a:t>
            </a:r>
            <a:endParaRPr lang="it-IT" sz="2400" b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0E7E6BE-9D9C-096E-2810-5EAF4B33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666"/>
            <a:ext cx="12192000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E1953FA7-F740-96F0-9D5C-11A91A19B0AE}"/>
              </a:ext>
            </a:extLst>
          </p:cNvPr>
          <p:cNvSpPr/>
          <p:nvPr/>
        </p:nvSpPr>
        <p:spPr>
          <a:xfrm>
            <a:off x="11259402" y="64911"/>
            <a:ext cx="764275" cy="764275"/>
          </a:xfrm>
          <a:prstGeom prst="ellipse">
            <a:avLst/>
          </a:prstGeom>
          <a:solidFill>
            <a:srgbClr val="F4C200"/>
          </a:solidFill>
          <a:ln>
            <a:solidFill>
              <a:srgbClr val="F4C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821495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495</Words>
  <Application>Microsoft Office PowerPoint</Application>
  <PresentationFormat>Widescreen</PresentationFormat>
  <Paragraphs>85</Paragraphs>
  <Slides>19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VINCENZO CAPALDO</dc:creator>
  <cp:lastModifiedBy>PAOLO ESPOSITO</cp:lastModifiedBy>
  <cp:revision>10</cp:revision>
  <dcterms:created xsi:type="dcterms:W3CDTF">2023-12-08T08:08:16Z</dcterms:created>
  <dcterms:modified xsi:type="dcterms:W3CDTF">2023-12-13T17:55:36Z</dcterms:modified>
</cp:coreProperties>
</file>